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7" r:id="rId3"/>
    <p:sldId id="271" r:id="rId4"/>
    <p:sldId id="257" r:id="rId5"/>
    <p:sldId id="258" r:id="rId6"/>
    <p:sldId id="260" r:id="rId7"/>
    <p:sldId id="261" r:id="rId8"/>
    <p:sldId id="262" r:id="rId9"/>
    <p:sldId id="281" r:id="rId10"/>
    <p:sldId id="269" r:id="rId11"/>
    <p:sldId id="279" r:id="rId12"/>
    <p:sldId id="282" r:id="rId13"/>
    <p:sldId id="267" r:id="rId14"/>
    <p:sldId id="270" r:id="rId15"/>
    <p:sldId id="278" r:id="rId16"/>
  </p:sldIdLst>
  <p:sldSz cx="9144000" cy="6858000" type="screen4x3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12" autoAdjust="0"/>
    <p:restoredTop sz="75252" autoAdjust="0"/>
  </p:normalViewPr>
  <p:slideViewPr>
    <p:cSldViewPr>
      <p:cViewPr>
        <p:scale>
          <a:sx n="96" d="100"/>
          <a:sy n="96" d="100"/>
        </p:scale>
        <p:origin x="-123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97F47-A4BC-4E7D-8BC9-7404BDBEBFF4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DD784-81FC-4E0D-9122-78C909C31C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278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5E42-2675-4BDE-AF7D-53F693298AEB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31838"/>
            <a:ext cx="4875212" cy="3657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32960"/>
            <a:ext cx="5335270" cy="43891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94421-5D3F-4B21-B588-5F69108097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70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992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238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73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5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47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77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26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271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748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94421-5D3F-4B21-B588-5F69108097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0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B740D-65CB-9E42-9E80-1103C9B0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6907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3D14A7-A6FC-C444-9623-746B58DDB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450" y="1122363"/>
            <a:ext cx="6204857" cy="238760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28E846-AE6C-8943-9748-F8936FFD8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450" y="3666067"/>
            <a:ext cx="6204857" cy="159173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D6B9A3-1431-9C4E-97F5-C6A1F339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9A8FDCC-F3EE-9B4F-95A7-67E0486A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22" y="232755"/>
            <a:ext cx="1076325" cy="9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8D4E4C-E2F3-DE40-B9AF-28E6980F7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28A52A-AA5E-F245-A187-212B13797C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057F95-A7F7-3147-AF81-FB9C1FA5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DA8214-C257-0E44-94A3-2C4D8212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79C1D51-96C5-F342-B59B-10E7AC5A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387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1345DF1-AB27-B545-B779-66F3EF7D78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158875" cy="596794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551D823-BF5A-0241-931E-A265BA282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4196" y="365125"/>
            <a:ext cx="6105179" cy="59679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1793A25-6F75-7E4F-B964-3AF8E86F0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4156F1-7EE4-0249-A0DF-58E56E61B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567E86-4228-F244-B921-988B54085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33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225FFE-A247-C847-8BF9-754F406B1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8AE6B6-DAC6-7D4D-9E5F-E36B1D8E8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F55D2B-6292-0146-94A4-4B8F01134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6F0F86-BF22-4744-AC69-9B3F4103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BD5F58-B0D2-1144-ABC1-2707F1BD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22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C1B740D-65CB-9E42-9E80-1103C9B0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69075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3D14A7-A6FC-C444-9623-746B58DDB3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8450" y="1122363"/>
            <a:ext cx="6204857" cy="23876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E28E846-AE6C-8943-9748-F8936FFD8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8450" y="3666067"/>
            <a:ext cx="6204857" cy="1591733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D6B9A3-1431-9C4E-97F5-C6A1F339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9A8FDCC-F3EE-9B4F-95A7-67E0486A2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22" y="232755"/>
            <a:ext cx="1076325" cy="97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52F42-9C4A-7A49-AE5A-E3109E83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DA3E493-EC47-D941-916B-1B598371D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196" y="1475117"/>
            <a:ext cx="4190654" cy="48664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DF7D3B6-C617-EA4A-B26D-96333C367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75117"/>
            <a:ext cx="4186497" cy="48664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546821-6B67-8141-A628-F0228E33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0CA92B-FE6B-6E47-B8F9-42066948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0BDC73-6545-3543-BF1A-A60B2B48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060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5DF31-E547-D449-9128-E8292C1D6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735" y="365126"/>
            <a:ext cx="8185806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F40B2-954E-B647-B421-2BC0FA23C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736" y="1803400"/>
            <a:ext cx="4167446" cy="701675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08B562-6147-3744-9AAD-F6A791595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4197" y="2617785"/>
            <a:ext cx="4173985" cy="3715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98BAED-DE11-C74C-BD3F-1B01718276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803400"/>
            <a:ext cx="4186497" cy="701675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74EF814-C94E-814D-A013-AD948EB33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617785"/>
            <a:ext cx="4186497" cy="37152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BCB6C0D-9D55-D748-98D6-2D4E6E81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27A347B-C402-6845-AA52-F484AB024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0500DA-104C-E54F-8F9F-4DD026E3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289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533EB6-BE48-5443-9108-048378E4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504F084-0BBF-4042-BCE9-6BA829133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7B54F21-6E10-414D-87BC-112CA8A7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3C782DD-D2AC-444B-B714-AAB8ECC2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106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ED6ABE7-A236-DE4C-AB86-EEF56DCA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95C0D77-9760-554C-9ABF-FD5D3E37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7B4776D-E613-D748-B70A-5160476F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24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FDA6D-77D2-BB44-99AE-70870D2F6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7" y="457201"/>
            <a:ext cx="3254822" cy="151553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2ADA5A-38CD-1240-935C-9DDCB2ED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1422400"/>
            <a:ext cx="4629150" cy="489554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1449FFD-653C-9C4A-8756-9D81EC0D4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197" y="2057399"/>
            <a:ext cx="3254822" cy="426054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775300-3B59-F14D-917C-5A54F93B4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E0B4C97-36BF-9946-BB35-A08C6C2BA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87BA3E3-DB67-E04D-9FE4-B952DB41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2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797FC2-70C9-8B4D-8E27-E0A49355F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7" y="457201"/>
            <a:ext cx="3254822" cy="1515533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154C39C-CD9B-1C47-AE74-F71220952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40151" y="1261533"/>
            <a:ext cx="5075497" cy="50715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58AF79-8FBC-2747-81D3-3DD3BDEFE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4197" y="2057399"/>
            <a:ext cx="3254822" cy="42756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E11264-354D-8E4B-A2F1-49F0B4B84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2907BE9-4FF7-5A43-A560-C75513AF0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BB4EE0-2830-1246-BE46-045979601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6A97E45-75FA-7B4F-A01A-5D0499291895}"/>
              </a:ext>
            </a:extLst>
          </p:cNvPr>
          <p:cNvSpPr/>
          <p:nvPr/>
        </p:nvSpPr>
        <p:spPr>
          <a:xfrm rot="2160000">
            <a:off x="8659353" y="6494784"/>
            <a:ext cx="195389" cy="32003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9BCEB17-642E-FB42-A19E-7AE1D5315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197" y="290946"/>
            <a:ext cx="7331825" cy="9642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88282B-55AB-F243-8921-20405A808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196" y="1554481"/>
            <a:ext cx="8491451" cy="48712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EC48CB0-7264-BB45-82CE-5067890787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4197" y="6533805"/>
            <a:ext cx="2136823" cy="187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fld id="{3E0C27AD-C3A5-4A6B-BD06-CA06C8174A20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055EF9-58C3-6A47-A64A-E1DD0582A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533805"/>
            <a:ext cx="3086100" cy="187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FD66C0-E696-B546-86E1-B9D5856C7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53462" y="6533805"/>
            <a:ext cx="211931" cy="18767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9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402264E8-9FB3-4254-983D-8E40AC57735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4B212E-DAFD-7940-A260-2DA4FE610F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39322" y="232754"/>
            <a:ext cx="1076325" cy="9779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F691E1E-F2EA-5D4A-9E91-9819697D0970}"/>
              </a:ext>
            </a:extLst>
          </p:cNvPr>
          <p:cNvCxnSpPr/>
          <p:nvPr/>
        </p:nvCxnSpPr>
        <p:spPr>
          <a:xfrm>
            <a:off x="324196" y="6475461"/>
            <a:ext cx="8491451" cy="0"/>
          </a:xfrm>
          <a:prstGeom prst="line">
            <a:avLst/>
          </a:prstGeom>
          <a:ln w="1270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97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jpg"/><Relationship Id="rId3" Type="http://schemas.openxmlformats.org/officeDocument/2006/relationships/hyperlink" Target="http://www.google.co.uk/url?sa=i&amp;rct=j&amp;q=&amp;esrc=s&amp;source=images&amp;cd=&amp;cad=rja&amp;uact=8&amp;ved=2ahUKEwid-KmnlPDfAhVvzoUKHXE8AdAQjRx6BAgBEAU&amp;url=http://www.psychological-consultancy.com/training/&amp;psig=AOvVaw3GDECrn_utA67AsGrrhWUY&amp;ust=1547654459714547" TargetMode="Externa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www.google.co.uk/url?sa=i&amp;rct=j&amp;q=&amp;esrc=s&amp;source=images&amp;cd=&amp;cad=rja&amp;uact=8&amp;ved=2ahUKEwjg08CUmvDfAhVGXBoKHTleCGEQjRx6BAgBEAU&amp;url=https://www.gov.uk/government/publications/place-based-services-of-care/placed-based-services-of-care&amp;psig=AOvVaw2LgCYxKWE-nHtULec96GE-&amp;ust=1547655991176291" TargetMode="External"/><Relationship Id="rId4" Type="http://schemas.openxmlformats.org/officeDocument/2006/relationships/image" Target="../media/image20.png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75656" y="1700808"/>
            <a:ext cx="5976664" cy="1809154"/>
          </a:xfrm>
        </p:spPr>
        <p:txBody>
          <a:bodyPr/>
          <a:lstStyle/>
          <a:p>
            <a:r>
              <a:rPr lang="en-GB" dirty="0" smtClean="0"/>
              <a:t>ACEs: </a:t>
            </a:r>
            <a:br>
              <a:rPr lang="en-GB" dirty="0" smtClean="0"/>
            </a:br>
            <a:r>
              <a:rPr lang="en-GB" dirty="0" smtClean="0"/>
              <a:t>From theory to practice 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Sarah Scott</a:t>
            </a:r>
          </a:p>
          <a:p>
            <a:r>
              <a:rPr lang="en-GB" dirty="0" smtClean="0"/>
              <a:t>Director in Public Health</a:t>
            </a:r>
          </a:p>
          <a:p>
            <a:r>
              <a:rPr lang="en-GB" dirty="0" smtClean="0"/>
              <a:t>Gloucestershire County Council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01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 on ACEs Gloucestershire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i="1" dirty="0" smtClean="0">
                <a:solidFill>
                  <a:schemeClr val="tx2"/>
                </a:solidFill>
              </a:rPr>
              <a:t>Action on ACES Gloucestershire brings together representatives from local voluntary sector organisations and statutory agencies to raise awareness of ACEs.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Vision</a:t>
            </a:r>
          </a:p>
          <a:p>
            <a:r>
              <a:rPr lang="en-GB" dirty="0" smtClean="0"/>
              <a:t>A resilient Gloucestershire where communities and organisations are acting on ACEs.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chemeClr val="tx2"/>
                </a:solidFill>
              </a:rPr>
              <a:t>Mission </a:t>
            </a:r>
          </a:p>
          <a:p>
            <a:r>
              <a:rPr lang="en-GB" dirty="0" smtClean="0"/>
              <a:t>To build our communities and organisations that are unaware of ACEs, talk about ACEs and take action on ACEs. We will build a social movement that recognisees the potential lifelong impacts of adversity in childhood and take action to stop childhood harm.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37" y="1772816"/>
            <a:ext cx="4353875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Viral Change to catalyse a social movement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377142"/>
            <a:ext cx="7213775" cy="496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than ACES Conference November 2018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8491538" cy="3787225"/>
          </a:xfrm>
        </p:spPr>
      </p:pic>
      <p:sp>
        <p:nvSpPr>
          <p:cNvPr id="5" name="TextBox 4"/>
          <p:cNvSpPr txBox="1"/>
          <p:nvPr/>
        </p:nvSpPr>
        <p:spPr>
          <a:xfrm>
            <a:off x="467544" y="1340768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/>
              <a:t>More than ACEs</a:t>
            </a:r>
            <a:r>
              <a:rPr lang="en-GB" b="1" dirty="0"/>
              <a:t> was the first major conference held by Action on ACEs to launch its strategy. </a:t>
            </a:r>
            <a:r>
              <a:rPr lang="en-GB" dirty="0"/>
              <a:t>Almost 250 professionals and community organisations attended to hear from local, national and international speakers on 8th November in </a:t>
            </a:r>
            <a:r>
              <a:rPr lang="en-GB" dirty="0" smtClean="0"/>
              <a:t>Cheltenham.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15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7331825" cy="964277"/>
          </a:xfrm>
        </p:spPr>
        <p:txBody>
          <a:bodyPr/>
          <a:lstStyle/>
          <a:p>
            <a:r>
              <a:rPr lang="en-GB" dirty="0" smtClean="0"/>
              <a:t>What are we doing in Gloucestershire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866563"/>
              </p:ext>
            </p:extLst>
          </p:nvPr>
        </p:nvGraphicFramePr>
        <p:xfrm>
          <a:off x="323528" y="1276135"/>
          <a:ext cx="8441394" cy="52013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3798"/>
                <a:gridCol w="2813798"/>
                <a:gridCol w="2813798"/>
              </a:tblGrid>
              <a:tr h="17337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7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378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20229" r="6483" b="30268"/>
          <a:stretch/>
        </p:blipFill>
        <p:spPr bwMode="auto">
          <a:xfrm>
            <a:off x="1291061" y="1379548"/>
            <a:ext cx="864096" cy="5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937497"/>
            <a:ext cx="280831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Toolkits</a:t>
            </a:r>
          </a:p>
          <a:p>
            <a:pPr algn="ctr"/>
            <a:r>
              <a:rPr lang="en-GB" sz="1100" dirty="0" smtClean="0"/>
              <a:t>We have developed 3 toolkits (a universal tool, a  community tool and  a professional tool) to help embed ACEs into practice. </a:t>
            </a:r>
            <a:endParaRPr lang="en-GB" sz="1100" dirty="0"/>
          </a:p>
        </p:txBody>
      </p:sp>
      <p:pic>
        <p:nvPicPr>
          <p:cNvPr id="2052" name="Picture 4" descr="Image result for training graphi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66" y="3158177"/>
            <a:ext cx="740835" cy="57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3580855"/>
            <a:ext cx="2808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Training</a:t>
            </a:r>
          </a:p>
          <a:p>
            <a:pPr algn="ctr"/>
            <a:r>
              <a:rPr lang="en-GB" sz="1100" dirty="0" smtClean="0"/>
              <a:t>We are developing a skills and knowledge framework, implementation guidance and training packages for communities and organisations in Gloucestershire.</a:t>
            </a:r>
            <a:endParaRPr lang="en-GB" sz="1100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71" b="95694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74" y="4804991"/>
            <a:ext cx="401030" cy="41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528" y="5122777"/>
            <a:ext cx="280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Evaluation</a:t>
            </a:r>
          </a:p>
          <a:p>
            <a:pPr algn="ctr"/>
            <a:r>
              <a:rPr lang="en-GB" sz="1100" dirty="0" smtClean="0"/>
              <a:t>We are exploring partnerships with Public Health Wales and local universities  to evaluate the use of viral change in implementing the ACEs strategy. </a:t>
            </a:r>
            <a:r>
              <a:rPr lang="en-GB" sz="1100" dirty="0"/>
              <a:t> </a:t>
            </a:r>
            <a:r>
              <a:rPr lang="en-GB" sz="1100" dirty="0" smtClean="0"/>
              <a:t>We want to share our learning across the South West and beyond.</a:t>
            </a:r>
            <a:endParaRPr lang="en-GB" sz="110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61425"/>
            <a:ext cx="1377611" cy="54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159850" y="1924671"/>
            <a:ext cx="27803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Champions Network</a:t>
            </a:r>
          </a:p>
          <a:p>
            <a:pPr algn="ctr"/>
            <a:r>
              <a:rPr lang="en-GB" sz="1100" dirty="0" smtClean="0"/>
              <a:t>We are developing a network  of ACEs Champions. The champion community will drive forward the Action on ACES messages. </a:t>
            </a:r>
            <a:endParaRPr lang="en-GB" sz="1100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586" r="100000">
                        <a14:foregroundMark x1="29297" y1="58789" x2="30859" y2="59570"/>
                        <a14:foregroundMark x1="11914" y1="59570" x2="11914" y2="59570"/>
                        <a14:foregroundMark x1="27539" y1="33594" x2="27539" y2="33594"/>
                        <a14:foregroundMark x1="14063" y1="41016" x2="14063" y2="41016"/>
                        <a14:foregroundMark x1="67383" y1="42773" x2="67383" y2="42773"/>
                        <a14:foregroundMark x1="62500" y1="43359" x2="62500" y2="43359"/>
                        <a14:foregroundMark x1="15039" y1="56641" x2="15039" y2="56641"/>
                        <a14:foregroundMark x1="11914" y1="66602" x2="11914" y2="66602"/>
                        <a14:foregroundMark x1="11914" y1="66602" x2="11914" y2="66602"/>
                        <a14:foregroundMark x1="11914" y1="72070" x2="11914" y2="72070"/>
                        <a14:foregroundMark x1="10547" y1="71484" x2="10547" y2="71484"/>
                        <a14:foregroundMark x1="9375" y1="58984" x2="9375" y2="58984"/>
                        <a14:foregroundMark x1="8789" y1="55078" x2="8789" y2="55078"/>
                        <a14:foregroundMark x1="7422" y1="50195" x2="7422" y2="50195"/>
                        <a14:foregroundMark x1="6836" y1="45313" x2="7617" y2="44922"/>
                        <a14:foregroundMark x1="36719" y1="55469" x2="37695" y2="56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83" y="3004605"/>
            <a:ext cx="459033" cy="45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188045" y="3480540"/>
            <a:ext cx="2780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Distribution of ACEs</a:t>
            </a:r>
          </a:p>
          <a:p>
            <a:pPr algn="ctr"/>
            <a:r>
              <a:rPr lang="en-GB" sz="1100" dirty="0" smtClean="0"/>
              <a:t>We are  increasing our understanding  of the distribution of ACEs in Gloucestershire and using this to build resilience and improve outcomes.</a:t>
            </a:r>
            <a:endParaRPr lang="en-GB" sz="1100" dirty="0"/>
          </a:p>
        </p:txBody>
      </p:sp>
      <p:sp>
        <p:nvSpPr>
          <p:cNvPr id="19" name="TextBox 18"/>
          <p:cNvSpPr txBox="1"/>
          <p:nvPr/>
        </p:nvSpPr>
        <p:spPr>
          <a:xfrm>
            <a:off x="3159850" y="5630556"/>
            <a:ext cx="2780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Communities</a:t>
            </a:r>
          </a:p>
          <a:p>
            <a:pPr algn="ctr"/>
            <a:r>
              <a:rPr lang="en-GB" sz="1100" dirty="0" smtClean="0"/>
              <a:t>Pilot work is starting to build ACE aware communities in Gloucestershire. </a:t>
            </a:r>
          </a:p>
        </p:txBody>
      </p:sp>
      <p:pic>
        <p:nvPicPr>
          <p:cNvPr id="2062" name="Picture 14" descr="Image result for COMMUNITY  infographic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061" y="4857831"/>
            <a:ext cx="1071878" cy="71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76134"/>
            <a:ext cx="694108" cy="75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984621" y="2086285"/>
            <a:ext cx="278030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Information and Resources</a:t>
            </a:r>
          </a:p>
          <a:p>
            <a:pPr algn="ctr"/>
            <a:r>
              <a:rPr lang="en-GB" sz="1100" dirty="0" smtClean="0"/>
              <a:t>More resources  are being added to the Action on ACEs website  and twitter all the time .</a:t>
            </a:r>
            <a:endParaRPr lang="en-GB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12" y="3023870"/>
            <a:ext cx="627211" cy="6206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01849" y="3580854"/>
            <a:ext cx="278030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Campaign</a:t>
            </a:r>
          </a:p>
          <a:p>
            <a:pPr algn="ctr"/>
            <a:r>
              <a:rPr lang="en-GB" sz="1100" dirty="0" smtClean="0"/>
              <a:t>We will continue our  campaign during  2019 to raise awareness of ACEs and provide information and support to Champions, professionals and the public to act on ACEs and build resilience. </a:t>
            </a:r>
            <a:endParaRPr lang="en-GB" sz="1100" dirty="0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699" y="4749918"/>
            <a:ext cx="880143" cy="5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001849" y="5215619"/>
            <a:ext cx="2780301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tx2"/>
                </a:solidFill>
              </a:rPr>
              <a:t>Building Resilient Gloucestershire</a:t>
            </a:r>
          </a:p>
          <a:p>
            <a:pPr algn="ctr"/>
            <a:r>
              <a:rPr lang="en-GB" sz="1100" dirty="0" smtClean="0"/>
              <a:t>We are working to build resilience across all ages within communities and organisations in Gloucestershire. 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3832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Going forward – what can you do?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" b="3245"/>
          <a:stretch/>
        </p:blipFill>
        <p:spPr bwMode="auto">
          <a:xfrm>
            <a:off x="1209675" y="1637414"/>
            <a:ext cx="6724650" cy="45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Closing Remarks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 algn="ctr">
              <a:buNone/>
            </a:pPr>
            <a:r>
              <a:rPr lang="en-GB" sz="4000" b="1" i="1" dirty="0" smtClean="0"/>
              <a:t>‘’If you can put the science into the hands of the general public, they will invent very wise actions.’’</a:t>
            </a:r>
          </a:p>
          <a:p>
            <a:pPr marL="0" indent="0" algn="ctr">
              <a:buNone/>
            </a:pPr>
            <a:endParaRPr lang="en-GB" sz="4000" i="1" dirty="0" smtClean="0"/>
          </a:p>
          <a:p>
            <a:r>
              <a:rPr lang="en-GB" dirty="0" smtClean="0"/>
              <a:t>Laura Porter, co-founder of ACE interface</a:t>
            </a:r>
            <a:endParaRPr lang="en-GB" dirty="0"/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86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556792"/>
            <a:ext cx="8491451" cy="4871257"/>
          </a:xfrm>
        </p:spPr>
        <p:txBody>
          <a:bodyPr>
            <a:normAutofit/>
          </a:bodyPr>
          <a:lstStyle/>
          <a:p>
            <a:r>
              <a:rPr lang="en-GB" sz="2400" dirty="0" smtClean="0"/>
              <a:t>What are ACEs? </a:t>
            </a:r>
          </a:p>
          <a:p>
            <a:r>
              <a:rPr lang="en-GB" sz="2400" dirty="0" smtClean="0"/>
              <a:t>The impact of ACEs on:</a:t>
            </a:r>
          </a:p>
          <a:p>
            <a:pPr>
              <a:buFontTx/>
              <a:buChar char="-"/>
            </a:pPr>
            <a:r>
              <a:rPr lang="en-GB" sz="2400" dirty="0" smtClean="0"/>
              <a:t>Children</a:t>
            </a:r>
          </a:p>
          <a:p>
            <a:pPr>
              <a:buFontTx/>
              <a:buChar char="-"/>
            </a:pPr>
            <a:r>
              <a:rPr lang="en-GB" sz="2400" dirty="0"/>
              <a:t>Y</a:t>
            </a:r>
            <a:r>
              <a:rPr lang="en-GB" sz="2400" dirty="0" smtClean="0"/>
              <a:t>oung people </a:t>
            </a:r>
          </a:p>
          <a:p>
            <a:pPr>
              <a:buFontTx/>
              <a:buChar char="-"/>
            </a:pPr>
            <a:r>
              <a:rPr lang="en-GB" sz="2400" dirty="0" smtClean="0"/>
              <a:t>Adults</a:t>
            </a:r>
          </a:p>
          <a:p>
            <a:r>
              <a:rPr lang="en-GB" sz="2400" dirty="0" smtClean="0"/>
              <a:t>Resilience trumps ACEs</a:t>
            </a:r>
          </a:p>
          <a:p>
            <a:r>
              <a:rPr lang="en-GB" sz="2400" dirty="0" smtClean="0"/>
              <a:t>Action on ACEs Gloucestershire </a:t>
            </a:r>
          </a:p>
          <a:p>
            <a:pPr marL="0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409730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Adverse Childhood Experiences (ACEs)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0" y="1509291"/>
            <a:ext cx="6066248" cy="487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6"/>
          <a:stretch/>
        </p:blipFill>
        <p:spPr bwMode="auto">
          <a:xfrm>
            <a:off x="2850678" y="2852936"/>
            <a:ext cx="6293322" cy="355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91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impact of ACEs on children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3254822" cy="4260545"/>
          </a:xfrm>
        </p:spPr>
        <p:txBody>
          <a:bodyPr/>
          <a:lstStyle/>
          <a:p>
            <a:r>
              <a:rPr lang="en-GB" dirty="0"/>
              <a:t>Exposure to intense, frequent, or sustained stress without the buffering care of a supportive adult (i.e. toxic stress) can change children’s brains and bodies, including disrupting learning, behaviour, hormonal systems, immune systems, and even the way DNA is read and </a:t>
            </a:r>
            <a:r>
              <a:rPr lang="en-GB" dirty="0" smtClean="0"/>
              <a:t>transcribed.</a:t>
            </a:r>
            <a:endParaRPr lang="en-GB" dirty="0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845" y="1700808"/>
            <a:ext cx="4579709" cy="348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48064" y="57332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Source: Dr Bruce Perry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85434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7331825" cy="964277"/>
          </a:xfrm>
        </p:spPr>
        <p:txBody>
          <a:bodyPr/>
          <a:lstStyle/>
          <a:p>
            <a:r>
              <a:rPr lang="en-GB" dirty="0" smtClean="0"/>
              <a:t>The impact of ACEs on young people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2" y="1052737"/>
            <a:ext cx="7430324" cy="79208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Frequent exposure to trauma and ACEs  can result in an increase in lifestyle and risk - taking behaviours and negative socioeconomic outcomes.</a:t>
            </a:r>
          </a:p>
        </p:txBody>
      </p:sp>
      <p:pic>
        <p:nvPicPr>
          <p:cNvPr id="4" name="Picture 3" descr="CYP HNA working doc v1CB.pdf - Adobe Reader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7" t="18444" r="20846" b="11341"/>
          <a:stretch/>
        </p:blipFill>
        <p:spPr>
          <a:xfrm>
            <a:off x="5947146" y="1849343"/>
            <a:ext cx="2978573" cy="239671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76255" y="4240993"/>
            <a:ext cx="1834881" cy="12386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 dirty="0" smtClean="0"/>
              <a:t>Gloucestershire higher rate of self harm by young people aged 10-24 years 580.8 per 100,000 admissions than England average  430.5 per 100,000  (2017)</a:t>
            </a:r>
            <a:endParaRPr lang="en-GB" sz="11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33" y="4999335"/>
            <a:ext cx="2865927" cy="18030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9343"/>
            <a:ext cx="2990053" cy="19556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 descr="C:\Users\helliott\AppData\Local\Microsoft\Windows\Temporary Internet Files\Content.IE5\0PYLWKW0\ch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248" y="4351938"/>
            <a:ext cx="2627960" cy="2299465"/>
          </a:xfrm>
          <a:prstGeom prst="rect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44208" y="5602191"/>
            <a:ext cx="1656184" cy="10029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 dirty="0" smtClean="0"/>
              <a:t>23.8% of Gloucestershire reception children are overweight than England average 22.4% (2017/2018)</a:t>
            </a:r>
            <a:endParaRPr lang="en-GB" sz="1100" b="1" dirty="0"/>
          </a:p>
        </p:txBody>
      </p:sp>
      <p:sp>
        <p:nvSpPr>
          <p:cNvPr id="6" name="Rectangle 5"/>
          <p:cNvSpPr/>
          <p:nvPr/>
        </p:nvSpPr>
        <p:spPr>
          <a:xfrm>
            <a:off x="664468" y="3891339"/>
            <a:ext cx="2304256" cy="110799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dirty="0"/>
              <a:t>The number of young people aged 10-17 entering the youth justice </a:t>
            </a:r>
            <a:r>
              <a:rPr lang="en-GB" sz="1100" b="1" dirty="0" smtClean="0"/>
              <a:t>system as </a:t>
            </a:r>
            <a:r>
              <a:rPr lang="en-GB" sz="1100" b="1" dirty="0"/>
              <a:t>first time entrants has been declining nationally since 2007 when it was over 110,000 to under 20,000 in 2015/16.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9560" y="2019241"/>
            <a:ext cx="2338539" cy="161582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</a:rPr>
              <a:t>In 2015/16, Gloucestershire was the highest permanent excluding Local Authority in comparison with its statistical neighbours to the national average. In </a:t>
            </a:r>
            <a:r>
              <a:rPr lang="en-GB" sz="1100" b="1" dirty="0" smtClean="0">
                <a:solidFill>
                  <a:schemeClr val="bg1"/>
                </a:solidFill>
              </a:rPr>
              <a:t>2015/16, Gloucestershire </a:t>
            </a:r>
            <a:r>
              <a:rPr lang="en-GB" sz="1100" b="1" dirty="0">
                <a:solidFill>
                  <a:schemeClr val="bg1"/>
                </a:solidFill>
              </a:rPr>
              <a:t>permanently excluded 0.16% of its school population compared to the national average of 0.08%. </a:t>
            </a:r>
          </a:p>
          <a:p>
            <a:endParaRPr lang="en-GB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5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5" y="2952609"/>
            <a:ext cx="3732419" cy="121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7331825" cy="964277"/>
          </a:xfrm>
        </p:spPr>
        <p:txBody>
          <a:bodyPr/>
          <a:lstStyle/>
          <a:p>
            <a:r>
              <a:rPr lang="en-GB" dirty="0" smtClean="0"/>
              <a:t>The impact of ACEs on adults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60" y="1294047"/>
            <a:ext cx="8491451" cy="4871257"/>
          </a:xfrm>
        </p:spPr>
        <p:txBody>
          <a:bodyPr/>
          <a:lstStyle/>
          <a:p>
            <a:r>
              <a:rPr lang="en-GB" dirty="0" smtClean="0"/>
              <a:t>Experiencing </a:t>
            </a:r>
            <a:r>
              <a:rPr lang="en-GB" dirty="0"/>
              <a:t>adversity in childhood can have a significant impact on an individual’s </a:t>
            </a:r>
            <a:r>
              <a:rPr lang="en-GB" dirty="0" smtClean="0"/>
              <a:t>future as an adult.</a:t>
            </a:r>
          </a:p>
          <a:p>
            <a:r>
              <a:rPr lang="en-GB" dirty="0" smtClean="0"/>
              <a:t>This can eventually lead to a greater demand and challenge on the system - health and social care, criminal justice.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36245" y="4142758"/>
            <a:ext cx="3746929" cy="120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27348" r="3030" b="14365"/>
          <a:stretch/>
        </p:blipFill>
        <p:spPr bwMode="auto">
          <a:xfrm>
            <a:off x="4060039" y="3284984"/>
            <a:ext cx="5083961" cy="2239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64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Resilience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Developing resilience has been shown to improve outcomes even in those who experience high levels of </a:t>
            </a:r>
            <a:r>
              <a:rPr lang="en-GB" dirty="0" smtClean="0"/>
              <a:t>ACEs.</a:t>
            </a:r>
            <a:endParaRPr lang="en-GB" dirty="0"/>
          </a:p>
          <a:p>
            <a:endParaRPr lang="en-GB" dirty="0"/>
          </a:p>
          <a:p>
            <a:r>
              <a:rPr lang="en-GB" dirty="0"/>
              <a:t>Resilience is a complex </a:t>
            </a:r>
            <a:r>
              <a:rPr lang="en-GB" dirty="0" smtClean="0"/>
              <a:t>concept.</a:t>
            </a:r>
            <a:endParaRPr lang="en-GB" dirty="0"/>
          </a:p>
          <a:p>
            <a:endParaRPr lang="en-GB" dirty="0"/>
          </a:p>
          <a:p>
            <a:r>
              <a:rPr lang="en-GB" dirty="0"/>
              <a:t>In the ACEs strategy, resilience is defined as the </a:t>
            </a:r>
            <a:r>
              <a:rPr lang="en-GB" b="1" dirty="0"/>
              <a:t>ability to adapt well in the face of </a:t>
            </a:r>
            <a:r>
              <a:rPr lang="en-GB" b="1" dirty="0" smtClean="0"/>
              <a:t>adversity.</a:t>
            </a:r>
            <a:endParaRPr lang="en-GB" b="1" dirty="0"/>
          </a:p>
          <a:p>
            <a:pPr marL="0" indent="0">
              <a:buNone/>
            </a:pPr>
            <a:endParaRPr lang="en-GB" b="1" dirty="0" smtClean="0"/>
          </a:p>
          <a:p>
            <a:r>
              <a:rPr lang="en-GB" dirty="0" smtClean="0"/>
              <a:t>The </a:t>
            </a:r>
            <a:r>
              <a:rPr lang="en-GB" dirty="0"/>
              <a:t>single most common factor for children who develop resilience is at least one stable and committed relationship with a supportive parent, caregiver, or other adults.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164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81"/>
            <a:ext cx="9144000" cy="672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Five ways to wellbeing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800593" cy="48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5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ES theme">
  <a:themeElements>
    <a:clrScheme name="Custom 9">
      <a:dk1>
        <a:srgbClr val="575756"/>
      </a:dk1>
      <a:lt1>
        <a:srgbClr val="FFFFFF"/>
      </a:lt1>
      <a:dk2>
        <a:srgbClr val="EB5D0A"/>
      </a:dk2>
      <a:lt2>
        <a:srgbClr val="C8C8C8"/>
      </a:lt2>
      <a:accent1>
        <a:srgbClr val="69B651"/>
      </a:accent1>
      <a:accent2>
        <a:srgbClr val="CAD200"/>
      </a:accent2>
      <a:accent3>
        <a:srgbClr val="8CD1E7"/>
      </a:accent3>
      <a:accent4>
        <a:srgbClr val="F2E500"/>
      </a:accent4>
      <a:accent5>
        <a:srgbClr val="EB5D0B"/>
      </a:accent5>
      <a:accent6>
        <a:srgbClr val="69B651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CEs-presentation-template" id="{8C006D7E-CEF2-BD4D-80E5-237D93B80CB2}" vid="{7B7D2E22-4BA4-9443-A6AE-9164C1C983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ACES theme</Template>
  <TotalTime>493</TotalTime>
  <Words>746</Words>
  <Application>Microsoft Office PowerPoint</Application>
  <PresentationFormat>On-screen Show (4:3)</PresentationFormat>
  <Paragraphs>81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ACES theme</vt:lpstr>
      <vt:lpstr>ACEs:  From theory to practice </vt:lpstr>
      <vt:lpstr>Overview</vt:lpstr>
      <vt:lpstr>Adverse Childhood Experiences (ACEs)</vt:lpstr>
      <vt:lpstr>The impact of ACEs on children</vt:lpstr>
      <vt:lpstr>The impact of ACEs on young people</vt:lpstr>
      <vt:lpstr>The impact of ACEs on adults</vt:lpstr>
      <vt:lpstr>Resilience </vt:lpstr>
      <vt:lpstr>PowerPoint Presentation</vt:lpstr>
      <vt:lpstr>Five ways to wellbeing</vt:lpstr>
      <vt:lpstr>Action on ACEs Gloucestershire</vt:lpstr>
      <vt:lpstr>Viral Change to catalyse a social movement</vt:lpstr>
      <vt:lpstr>More than ACES Conference November 2018</vt:lpstr>
      <vt:lpstr>What are we doing in Gloucestershire</vt:lpstr>
      <vt:lpstr>Going forward – what can you do?</vt:lpstr>
      <vt:lpstr>Closing Remarks</vt:lpstr>
    </vt:vector>
  </TitlesOfParts>
  <Company>Gloucestershire County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ELLIOTT, Hannah</dc:creator>
  <cp:lastModifiedBy>CAINE, Suzanne</cp:lastModifiedBy>
  <cp:revision>47</cp:revision>
  <cp:lastPrinted>2019-01-16T10:06:02Z</cp:lastPrinted>
  <dcterms:created xsi:type="dcterms:W3CDTF">2019-01-15T15:36:04Z</dcterms:created>
  <dcterms:modified xsi:type="dcterms:W3CDTF">2019-01-18T15:08:17Z</dcterms:modified>
</cp:coreProperties>
</file>